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9" r:id="rId2"/>
    <p:sldId id="268" r:id="rId3"/>
    <p:sldId id="269" r:id="rId4"/>
    <p:sldId id="270" r:id="rId5"/>
    <p:sldId id="278" r:id="rId6"/>
    <p:sldId id="271" r:id="rId7"/>
    <p:sldId id="272" r:id="rId8"/>
    <p:sldId id="273" r:id="rId9"/>
    <p:sldId id="277" r:id="rId10"/>
    <p:sldId id="274" r:id="rId11"/>
    <p:sldId id="275" r:id="rId12"/>
    <p:sldId id="280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546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166CB-9C82-7343-8CFC-6E21C4C653A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7AB41-DC3C-4848-AD3A-839B64A58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9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ANALYZE &amp; EXAMINE MY OWN SPENDING HABITS, TO IDENTIFY AREAS WHERE I MAY BE MISSING OPPORTUNITIES TO TRANSFER MY PURCHASES TO SHOP•COM AND CONTRIBUTE TO YOUR SHOPPING ANNUITY.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19A89-A2E2-0443-AB9E-88352C8B74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7954" y="480568"/>
            <a:ext cx="61106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SHOPPING ANNUITY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35" y="2961763"/>
            <a:ext cx="3165108" cy="31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08 at 12.17.42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34" y="1528859"/>
            <a:ext cx="749444" cy="1536636"/>
          </a:xfrm>
          <a:prstGeom prst="rect">
            <a:avLst/>
          </a:prstGeom>
        </p:spPr>
      </p:pic>
      <p:pic>
        <p:nvPicPr>
          <p:cNvPr id="3" name="Picture 2" descr="Screen Shot 2017-09-08 at 12.17.50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908" y="1528858"/>
            <a:ext cx="634828" cy="1556636"/>
          </a:xfrm>
          <a:prstGeom prst="rect">
            <a:avLst/>
          </a:prstGeom>
        </p:spPr>
      </p:pic>
      <p:pic>
        <p:nvPicPr>
          <p:cNvPr id="4" name="Picture 3" descr="Screen Shot 2017-09-08 at 12.29.49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26" y="1054972"/>
            <a:ext cx="803434" cy="1854556"/>
          </a:xfrm>
          <a:prstGeom prst="rect">
            <a:avLst/>
          </a:prstGeom>
        </p:spPr>
      </p:pic>
      <p:pic>
        <p:nvPicPr>
          <p:cNvPr id="5" name="Picture 4" descr="Screen Shot 2017-09-08 at 12.30.45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87" y="1044967"/>
            <a:ext cx="752632" cy="1885915"/>
          </a:xfrm>
          <a:prstGeom prst="rect">
            <a:avLst/>
          </a:prstGeom>
        </p:spPr>
      </p:pic>
      <p:pic>
        <p:nvPicPr>
          <p:cNvPr id="7" name="Picture 6" descr="Screen Shot 2017-09-08 at 12.18.02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63" y="1468347"/>
            <a:ext cx="585914" cy="1379832"/>
          </a:xfrm>
          <a:prstGeom prst="rect">
            <a:avLst/>
          </a:prstGeom>
        </p:spPr>
      </p:pic>
      <p:pic>
        <p:nvPicPr>
          <p:cNvPr id="8" name="Picture 7" descr="Screen Shot 2017-09-08 at 12.20.55 A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40" y="1799745"/>
            <a:ext cx="636614" cy="1070569"/>
          </a:xfrm>
          <a:prstGeom prst="rect">
            <a:avLst/>
          </a:prstGeom>
        </p:spPr>
      </p:pic>
      <p:pic>
        <p:nvPicPr>
          <p:cNvPr id="9" name="Picture 8" descr="Screen Shot 2017-09-08 at 12.23.10 A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85" y="1799745"/>
            <a:ext cx="533038" cy="1070569"/>
          </a:xfrm>
          <a:prstGeom prst="rect">
            <a:avLst/>
          </a:prstGeom>
        </p:spPr>
      </p:pic>
      <p:pic>
        <p:nvPicPr>
          <p:cNvPr id="10" name="Picture 9" descr="Screen Shot 2017-09-08 at 12.19.30 A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10" y="1490481"/>
            <a:ext cx="533040" cy="1379832"/>
          </a:xfrm>
          <a:prstGeom prst="rect">
            <a:avLst/>
          </a:prstGeom>
        </p:spPr>
      </p:pic>
      <p:pic>
        <p:nvPicPr>
          <p:cNvPr id="11" name="Picture 10" descr="Screen Shot 2017-09-08 at 12.23.02 A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32" y="1842707"/>
            <a:ext cx="502786" cy="1019197"/>
          </a:xfrm>
          <a:prstGeom prst="rect">
            <a:avLst/>
          </a:prstGeom>
        </p:spPr>
      </p:pic>
      <p:pic>
        <p:nvPicPr>
          <p:cNvPr id="12" name="Picture 11" descr="Screen Shot 2017-09-08 at 12.23.33 AM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23" y="1851117"/>
            <a:ext cx="559412" cy="1019197"/>
          </a:xfrm>
          <a:prstGeom prst="rect">
            <a:avLst/>
          </a:prstGeom>
        </p:spPr>
      </p:pic>
      <p:pic>
        <p:nvPicPr>
          <p:cNvPr id="13" name="Picture 12" descr="Screen Shot 2017-09-08 at 12.37.47 AM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24" y="3094596"/>
            <a:ext cx="614804" cy="1484527"/>
          </a:xfrm>
          <a:prstGeom prst="rect">
            <a:avLst/>
          </a:prstGeom>
        </p:spPr>
      </p:pic>
      <p:pic>
        <p:nvPicPr>
          <p:cNvPr id="14" name="Picture 13" descr="Screen Shot 2017-09-08 at 12.21.08 AM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80" y="5106750"/>
            <a:ext cx="552996" cy="1622727"/>
          </a:xfrm>
          <a:prstGeom prst="rect">
            <a:avLst/>
          </a:prstGeom>
        </p:spPr>
      </p:pic>
      <p:pic>
        <p:nvPicPr>
          <p:cNvPr id="15" name="Picture 14" descr="Screen Shot 2017-09-08 at 12.21.47 AM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36" y="3143952"/>
            <a:ext cx="614135" cy="1484527"/>
          </a:xfrm>
          <a:prstGeom prst="rect">
            <a:avLst/>
          </a:prstGeom>
        </p:spPr>
      </p:pic>
      <p:pic>
        <p:nvPicPr>
          <p:cNvPr id="16" name="Picture 15" descr="Screen Shot 2017-09-08 at 12.21.16 AM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9" y="3962621"/>
            <a:ext cx="781677" cy="651739"/>
          </a:xfrm>
          <a:prstGeom prst="rect">
            <a:avLst/>
          </a:prstGeom>
        </p:spPr>
      </p:pic>
      <p:pic>
        <p:nvPicPr>
          <p:cNvPr id="17" name="Picture 16" descr="Screen Shot 2017-09-08 at 12.24.48 AM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43" y="3088940"/>
            <a:ext cx="526944" cy="1539538"/>
          </a:xfrm>
          <a:prstGeom prst="rect">
            <a:avLst/>
          </a:prstGeom>
        </p:spPr>
      </p:pic>
      <p:pic>
        <p:nvPicPr>
          <p:cNvPr id="18" name="Picture 17" descr="Screen Shot 2017-09-08 at 12.24.01 AM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07" y="3968750"/>
            <a:ext cx="645083" cy="628512"/>
          </a:xfrm>
          <a:prstGeom prst="rect">
            <a:avLst/>
          </a:prstGeom>
        </p:spPr>
      </p:pic>
      <p:pic>
        <p:nvPicPr>
          <p:cNvPr id="19" name="Picture 18" descr="Screen Shot 2017-09-08 at 12.36.21 AM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67" y="14070"/>
            <a:ext cx="1209666" cy="748305"/>
          </a:xfrm>
          <a:prstGeom prst="rect">
            <a:avLst/>
          </a:prstGeom>
        </p:spPr>
      </p:pic>
      <p:pic>
        <p:nvPicPr>
          <p:cNvPr id="20" name="Picture 19" descr="Screen Shot 2017-09-08 at 12.32.12 AM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65" y="3112953"/>
            <a:ext cx="637788" cy="1547698"/>
          </a:xfrm>
          <a:prstGeom prst="rect">
            <a:avLst/>
          </a:prstGeom>
        </p:spPr>
      </p:pic>
      <p:pic>
        <p:nvPicPr>
          <p:cNvPr id="21" name="Picture 20" descr="Screen Shot 2017-09-08 at 12.33.11 AM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10" y="3088940"/>
            <a:ext cx="694284" cy="1469298"/>
          </a:xfrm>
          <a:prstGeom prst="rect">
            <a:avLst/>
          </a:prstGeom>
        </p:spPr>
      </p:pic>
      <p:pic>
        <p:nvPicPr>
          <p:cNvPr id="22" name="Picture 21" descr="Screen Shot 2017-09-08 at 12.33.50 AM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69" y="3096914"/>
            <a:ext cx="702031" cy="1453617"/>
          </a:xfrm>
          <a:prstGeom prst="rect">
            <a:avLst/>
          </a:prstGeom>
        </p:spPr>
      </p:pic>
      <p:pic>
        <p:nvPicPr>
          <p:cNvPr id="23" name="Picture 22" descr="Screen Shot 2017-09-08 at 12.33.58 AM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25" y="3079275"/>
            <a:ext cx="777990" cy="1478963"/>
          </a:xfrm>
          <a:prstGeom prst="rect">
            <a:avLst/>
          </a:prstGeom>
        </p:spPr>
      </p:pic>
      <p:pic>
        <p:nvPicPr>
          <p:cNvPr id="24" name="Picture 23" descr="Screen Shot 2017-09-08 at 12.34.30 AM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81" y="3380374"/>
            <a:ext cx="698105" cy="1170157"/>
          </a:xfrm>
          <a:prstGeom prst="rect">
            <a:avLst/>
          </a:prstGeom>
        </p:spPr>
      </p:pic>
      <p:pic>
        <p:nvPicPr>
          <p:cNvPr id="25" name="Picture 24" descr="Screen Shot 2017-09-08 at 12.34.39 AM.pn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62" y="3402541"/>
            <a:ext cx="767398" cy="1189897"/>
          </a:xfrm>
          <a:prstGeom prst="rect">
            <a:avLst/>
          </a:prstGeom>
        </p:spPr>
      </p:pic>
      <p:pic>
        <p:nvPicPr>
          <p:cNvPr id="26" name="Picture 25" descr="Screen Shot 2017-09-08 at 12.35.04 AM.pn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81" y="274779"/>
            <a:ext cx="787972" cy="1287490"/>
          </a:xfrm>
          <a:prstGeom prst="rect">
            <a:avLst/>
          </a:prstGeom>
        </p:spPr>
      </p:pic>
      <p:pic>
        <p:nvPicPr>
          <p:cNvPr id="27" name="Picture 26" descr="Screen Shot 2017-09-08 at 12.35.29 AM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61" y="5380237"/>
            <a:ext cx="447035" cy="1345417"/>
          </a:xfrm>
          <a:prstGeom prst="rect">
            <a:avLst/>
          </a:prstGeom>
        </p:spPr>
      </p:pic>
      <p:pic>
        <p:nvPicPr>
          <p:cNvPr id="28" name="Picture 27" descr="Screen Shot 2017-09-08 at 12.16.55 AM.pn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09" y="5593496"/>
            <a:ext cx="791678" cy="1134833"/>
          </a:xfrm>
          <a:prstGeom prst="rect">
            <a:avLst/>
          </a:prstGeom>
        </p:spPr>
      </p:pic>
      <p:pic>
        <p:nvPicPr>
          <p:cNvPr id="29" name="Picture 28" descr="Screen Shot 2017-09-08 at 12.32.23 AM.pn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16" y="5188799"/>
            <a:ext cx="642785" cy="1555404"/>
          </a:xfrm>
          <a:prstGeom prst="rect">
            <a:avLst/>
          </a:prstGeom>
        </p:spPr>
      </p:pic>
      <p:pic>
        <p:nvPicPr>
          <p:cNvPr id="30" name="Picture 29" descr="Screen Shot 2017-09-08 at 12.32.38 AM.png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20" y="5498098"/>
            <a:ext cx="680108" cy="1243430"/>
          </a:xfrm>
          <a:prstGeom prst="rect">
            <a:avLst/>
          </a:prstGeom>
        </p:spPr>
      </p:pic>
      <p:pic>
        <p:nvPicPr>
          <p:cNvPr id="31" name="Picture 30" descr="Screen Shot 2017-09-08 at 12.35.56 AM.pn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35" y="4885266"/>
            <a:ext cx="1031431" cy="713944"/>
          </a:xfrm>
          <a:prstGeom prst="rect">
            <a:avLst/>
          </a:prstGeom>
        </p:spPr>
      </p:pic>
      <p:pic>
        <p:nvPicPr>
          <p:cNvPr id="32" name="Picture 31" descr="Screen Shot 2017-09-08 at 12.36.48 AM.png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26" y="5273852"/>
            <a:ext cx="649805" cy="1368868"/>
          </a:xfrm>
          <a:prstGeom prst="rect">
            <a:avLst/>
          </a:prstGeom>
        </p:spPr>
      </p:pic>
      <p:pic>
        <p:nvPicPr>
          <p:cNvPr id="33" name="Picture 32" descr="Screen Shot 2017-09-08 at 12.37.17 AM.png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06" y="5593862"/>
            <a:ext cx="1140913" cy="1072114"/>
          </a:xfrm>
          <a:prstGeom prst="rect">
            <a:avLst/>
          </a:prstGeom>
        </p:spPr>
      </p:pic>
      <p:pic>
        <p:nvPicPr>
          <p:cNvPr id="34" name="Picture 33" descr="Screen Shot 2017-09-08 at 12.18.14 AM.png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14" y="1492970"/>
            <a:ext cx="872427" cy="1572525"/>
          </a:xfrm>
          <a:prstGeom prst="rect">
            <a:avLst/>
          </a:prstGeom>
        </p:spPr>
      </p:pic>
      <p:pic>
        <p:nvPicPr>
          <p:cNvPr id="35" name="Picture 34" descr="Screen Shot 2017-09-08 at 12.18.36 AM.png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803" y="1528860"/>
            <a:ext cx="748770" cy="1518111"/>
          </a:xfrm>
          <a:prstGeom prst="rect">
            <a:avLst/>
          </a:prstGeom>
        </p:spPr>
      </p:pic>
      <p:pic>
        <p:nvPicPr>
          <p:cNvPr id="36" name="Picture 35" descr="Screen Shot 2017-09-08 at 12.18.23 AM.png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874" y="-14399"/>
            <a:ext cx="665166" cy="1443898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1712600" y="2963261"/>
            <a:ext cx="60900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802634" y="136403"/>
            <a:ext cx="0" cy="28268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712599" y="4740712"/>
            <a:ext cx="8826524" cy="25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802635" y="1443533"/>
            <a:ext cx="27364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433193" y="4778435"/>
            <a:ext cx="0" cy="1890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60231" y="4994199"/>
            <a:ext cx="124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Black Oblique"/>
                <a:cs typeface="Avenir Black Oblique"/>
              </a:rPr>
              <a:t>3-months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82113" y="4854624"/>
            <a:ext cx="124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venir Black Oblique"/>
                <a:cs typeface="Avenir Black Oblique"/>
              </a:rPr>
              <a:t>6-months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82085" y="3105012"/>
            <a:ext cx="124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venir Black Oblique"/>
                <a:cs typeface="Avenir Black Oblique"/>
              </a:rPr>
              <a:t>2-months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13443" y="227888"/>
            <a:ext cx="113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venir Black Oblique"/>
                <a:cs typeface="Avenir Black Oblique"/>
              </a:rPr>
              <a:t>1-month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25766" y="176042"/>
            <a:ext cx="1515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venir Black Oblique"/>
                <a:cs typeface="Avenir Black Oblique"/>
              </a:rPr>
              <a:t>1-½ months</a:t>
            </a:r>
          </a:p>
        </p:txBody>
      </p:sp>
      <p:pic>
        <p:nvPicPr>
          <p:cNvPr id="37" name="Picture 36" descr="Screen Shot 2018-04-02 at 4.42.20 PM.png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84" y="699958"/>
            <a:ext cx="1115030" cy="1071016"/>
          </a:xfrm>
          <a:prstGeom prst="rect">
            <a:avLst/>
          </a:prstGeom>
        </p:spPr>
      </p:pic>
      <p:pic>
        <p:nvPicPr>
          <p:cNvPr id="39" name="Picture 38" descr="Screen Shot 2018-04-02 at 4.46.32 PM.png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35" y="1042143"/>
            <a:ext cx="748811" cy="1889368"/>
          </a:xfrm>
          <a:prstGeom prst="rect">
            <a:avLst/>
          </a:prstGeom>
        </p:spPr>
      </p:pic>
      <p:pic>
        <p:nvPicPr>
          <p:cNvPr id="41" name="Picture 40" descr="Screen Shot 2018-04-02 at 4.44.55 PM.png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15" y="3612626"/>
            <a:ext cx="939436" cy="1016402"/>
          </a:xfrm>
          <a:prstGeom prst="rect">
            <a:avLst/>
          </a:prstGeom>
        </p:spPr>
      </p:pic>
      <p:pic>
        <p:nvPicPr>
          <p:cNvPr id="43" name="Picture 42" descr="Screen Shot 2018-04-02 at 4.50.37 PM.png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26" y="1766709"/>
            <a:ext cx="411087" cy="1071854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 flipV="1">
            <a:off x="3017909" y="161803"/>
            <a:ext cx="0" cy="28268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686545" y="243959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venir Black Oblique"/>
                <a:cs typeface="Avenir Black Oblique"/>
              </a:rPr>
              <a:t>½ month</a:t>
            </a:r>
          </a:p>
        </p:txBody>
      </p:sp>
      <p:pic>
        <p:nvPicPr>
          <p:cNvPr id="45" name="Picture 44" descr="Screen Shot 2018-04-03 at 3.21.19 PM.png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95" y="14069"/>
            <a:ext cx="973668" cy="1393222"/>
          </a:xfrm>
          <a:prstGeom prst="rect">
            <a:avLst/>
          </a:prstGeom>
        </p:spPr>
      </p:pic>
      <p:pic>
        <p:nvPicPr>
          <p:cNvPr id="47" name="Picture 46" descr="Screen Shot 2018-04-03 at 3.35.41 PM.png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93" y="3962621"/>
            <a:ext cx="701317" cy="651739"/>
          </a:xfrm>
          <a:prstGeom prst="rect">
            <a:avLst/>
          </a:prstGeom>
        </p:spPr>
      </p:pic>
      <p:pic>
        <p:nvPicPr>
          <p:cNvPr id="48" name="Picture 47" descr="Screen Shot 2018-04-03 at 3.47.19 PM.png"/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64" y="5688210"/>
            <a:ext cx="1354983" cy="106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970" y="530040"/>
            <a:ext cx="300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cs typeface="Avenir Black Oblique"/>
              </a:rPr>
              <a:t>BVs calculation: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5970" y="1348159"/>
            <a:ext cx="6431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 Oblique"/>
                <a:cs typeface="Avenir Black Oblique"/>
                <a:sym typeface="Wingdings"/>
              </a:rPr>
              <a:t>½-months         41.50  BV   x  24  =      996  BV </a:t>
            </a:r>
          </a:p>
          <a:p>
            <a:r>
              <a:rPr lang="en-US" sz="2000" dirty="0">
                <a:latin typeface="Avenir Black Oblique"/>
                <a:cs typeface="Avenir Black Oblique"/>
                <a:sym typeface="Wingdings"/>
              </a:rPr>
              <a:t>1</a:t>
            </a:r>
            <a:r>
              <a:rPr lang="en-US" sz="2000" dirty="0">
                <a:latin typeface="Avenir Black Oblique"/>
                <a:cs typeface="Avenir Black Oblique"/>
              </a:rPr>
              <a:t>-months      </a:t>
            </a:r>
            <a:r>
              <a:rPr lang="en-US" sz="2000" dirty="0">
                <a:latin typeface="Avenir Black Oblique"/>
                <a:cs typeface="Avenir Black Oblique"/>
                <a:sym typeface="Wingdings"/>
              </a:rPr>
              <a:t>  326.50  BV   x  12  =   3,918  BV</a:t>
            </a:r>
          </a:p>
          <a:p>
            <a:r>
              <a:rPr lang="en-US" sz="2000" dirty="0">
                <a:latin typeface="Avenir Black Oblique"/>
                <a:cs typeface="Avenir Black Oblique"/>
              </a:rPr>
              <a:t>1-½ months  </a:t>
            </a:r>
            <a:r>
              <a:rPr lang="en-US" sz="2000" dirty="0">
                <a:latin typeface="Avenir Black Oblique"/>
                <a:cs typeface="Avenir Black Oblique"/>
                <a:sym typeface="Wingdings"/>
              </a:rPr>
              <a:t>    42.00  BV   x   8   =      336  BV</a:t>
            </a:r>
          </a:p>
          <a:p>
            <a:r>
              <a:rPr lang="en-US" sz="2000" dirty="0">
                <a:latin typeface="Avenir Black Oblique"/>
                <a:cs typeface="Avenir Black Oblique"/>
                <a:sym typeface="Wingdings"/>
              </a:rPr>
              <a:t>2-months        456.00  BV   x   6   =   2,739  BV</a:t>
            </a:r>
          </a:p>
          <a:p>
            <a:r>
              <a:rPr lang="en-US" sz="2000" dirty="0">
                <a:latin typeface="Avenir Black Oblique"/>
                <a:cs typeface="Avenir Black Oblique"/>
                <a:sym typeface="Wingdings"/>
              </a:rPr>
              <a:t>3-months        115.25  BV   x   4   =      461  BV</a:t>
            </a:r>
          </a:p>
          <a:p>
            <a:r>
              <a:rPr lang="en-US" sz="2000" dirty="0">
                <a:latin typeface="Avenir Black Oblique"/>
                <a:cs typeface="Avenir Black Oblique"/>
                <a:sym typeface="Wingdings"/>
              </a:rPr>
              <a:t>6-months          23.50  BV   x   2   =        47  BV   </a:t>
            </a:r>
            <a:endParaRPr lang="en-US" sz="2000" dirty="0">
              <a:latin typeface="Avenir Black Oblique"/>
              <a:cs typeface="Avenir Black Obliq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6165" y="1917690"/>
            <a:ext cx="2818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 Oblique"/>
                <a:cs typeface="Avenir Black Oblique"/>
              </a:rPr>
              <a:t>8,497  BV / 12 months</a:t>
            </a:r>
          </a:p>
          <a:p>
            <a:r>
              <a:rPr lang="en-US" sz="2000" b="1" dirty="0">
                <a:latin typeface="Avenir Black Oblique"/>
                <a:cs typeface="Avenir Black Oblique"/>
              </a:rPr>
              <a:t>=  </a:t>
            </a:r>
            <a:r>
              <a:rPr lang="en-US" sz="2000" b="1" dirty="0">
                <a:solidFill>
                  <a:srgbClr val="FF6600"/>
                </a:solidFill>
                <a:latin typeface="Avenir Black Oblique"/>
                <a:cs typeface="Avenir Black Oblique"/>
              </a:rPr>
              <a:t>708 BV </a:t>
            </a:r>
            <a:r>
              <a:rPr lang="en-US" sz="2000" b="1" dirty="0">
                <a:solidFill>
                  <a:srgbClr val="000000"/>
                </a:solidFill>
                <a:latin typeface="Avenir Black Oblique"/>
                <a:cs typeface="Avenir Black Oblique"/>
              </a:rPr>
              <a:t>per month</a:t>
            </a:r>
            <a:endParaRPr lang="en-US" sz="2000" b="1" dirty="0">
              <a:solidFill>
                <a:srgbClr val="FF6600"/>
              </a:solidFill>
              <a:latin typeface="Avenir Black Oblique"/>
              <a:cs typeface="Avenir Black Oblique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423593" y="1314889"/>
            <a:ext cx="399050" cy="1935765"/>
          </a:xfrm>
          <a:prstGeom prst="rightBrac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Shot 2017-09-08 at 2.34.27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32" y="4363719"/>
            <a:ext cx="3243309" cy="2022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1" y="360713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6600"/>
                </a:solidFill>
              </a:rPr>
              <a:t>2,124 BVs per quarter per person</a:t>
            </a:r>
          </a:p>
        </p:txBody>
      </p:sp>
    </p:spTree>
    <p:extLst>
      <p:ext uri="{BB962C8B-B14F-4D97-AF65-F5344CB8AC3E}">
        <p14:creationId xmlns:p14="http://schemas.microsoft.com/office/powerpoint/2010/main" val="400752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4-03 at 5.02.1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54000"/>
            <a:ext cx="7445924" cy="2961350"/>
          </a:xfrm>
          <a:prstGeom prst="rect">
            <a:avLst/>
          </a:prstGeom>
        </p:spPr>
      </p:pic>
      <p:pic>
        <p:nvPicPr>
          <p:cNvPr id="3" name="Picture 2" descr="Screen Shot 2018-04-03 at 5.06.3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0" y="3321050"/>
            <a:ext cx="2413000" cy="698500"/>
          </a:xfrm>
          <a:prstGeom prst="rect">
            <a:avLst/>
          </a:prstGeom>
        </p:spPr>
      </p:pic>
      <p:pic>
        <p:nvPicPr>
          <p:cNvPr id="4" name="Picture 3" descr="Screen Shot 2018-04-03 at 5.06.22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5" y="3387725"/>
            <a:ext cx="1333500" cy="622300"/>
          </a:xfrm>
          <a:prstGeom prst="rect">
            <a:avLst/>
          </a:prstGeom>
        </p:spPr>
      </p:pic>
      <p:pic>
        <p:nvPicPr>
          <p:cNvPr id="6" name="Picture 5" descr="Screen Shot 2018-04-03 at 5.08.30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0" y="4127500"/>
            <a:ext cx="2438400" cy="762000"/>
          </a:xfrm>
          <a:prstGeom prst="rect">
            <a:avLst/>
          </a:prstGeom>
        </p:spPr>
      </p:pic>
      <p:pic>
        <p:nvPicPr>
          <p:cNvPr id="7" name="Picture 6" descr="Screen Shot 2018-04-03 at 5.11.08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0" y="5092700"/>
            <a:ext cx="2286000" cy="660400"/>
          </a:xfrm>
          <a:prstGeom prst="rect">
            <a:avLst/>
          </a:prstGeom>
        </p:spPr>
      </p:pic>
      <p:pic>
        <p:nvPicPr>
          <p:cNvPr id="8" name="Picture 7" descr="Screen Shot 2018-04-03 at 5.24.08 P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25" y="4127500"/>
            <a:ext cx="1346200" cy="825500"/>
          </a:xfrm>
          <a:prstGeom prst="rect">
            <a:avLst/>
          </a:prstGeom>
        </p:spPr>
      </p:pic>
      <p:pic>
        <p:nvPicPr>
          <p:cNvPr id="9" name="Picture 8" descr="Screen Shot 2018-04-03 at 5.17.40 P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0" y="6022975"/>
            <a:ext cx="2324100" cy="622300"/>
          </a:xfrm>
          <a:prstGeom prst="rect">
            <a:avLst/>
          </a:prstGeom>
        </p:spPr>
      </p:pic>
      <p:pic>
        <p:nvPicPr>
          <p:cNvPr id="10" name="Picture 9" descr="Screen Shot 2018-04-03 at 5.23.21 P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6003925"/>
            <a:ext cx="1981200" cy="685800"/>
          </a:xfrm>
          <a:prstGeom prst="rect">
            <a:avLst/>
          </a:prstGeom>
        </p:spPr>
      </p:pic>
      <p:pic>
        <p:nvPicPr>
          <p:cNvPr id="11" name="Picture 10" descr="Screen Shot 2018-04-03 at 5.17.26 P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50" y="5092700"/>
            <a:ext cx="1130300" cy="800100"/>
          </a:xfrm>
          <a:prstGeom prst="rect">
            <a:avLst/>
          </a:prstGeom>
        </p:spPr>
      </p:pic>
      <p:pic>
        <p:nvPicPr>
          <p:cNvPr id="12" name="Picture 11" descr="Screen Shot 2018-04-03 at 5.11.19 PM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4178300"/>
            <a:ext cx="1244600" cy="774700"/>
          </a:xfrm>
          <a:prstGeom prst="rect">
            <a:avLst/>
          </a:prstGeom>
        </p:spPr>
      </p:pic>
      <p:pic>
        <p:nvPicPr>
          <p:cNvPr id="13" name="Picture 12" descr="Screen Shot 2018-04-03 at 5.16.45 PM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4997450"/>
            <a:ext cx="2425700" cy="774700"/>
          </a:xfrm>
          <a:prstGeom prst="rect">
            <a:avLst/>
          </a:prstGeom>
        </p:spPr>
      </p:pic>
      <p:pic>
        <p:nvPicPr>
          <p:cNvPr id="14" name="Picture 13" descr="Screen Shot 2018-04-03 at 5.18.37 PM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50" y="4959350"/>
            <a:ext cx="1625600" cy="812800"/>
          </a:xfrm>
          <a:prstGeom prst="rect">
            <a:avLst/>
          </a:prstGeom>
        </p:spPr>
      </p:pic>
      <p:pic>
        <p:nvPicPr>
          <p:cNvPr id="15" name="Picture 14" descr="Screen Shot 2018-04-03 at 5.21.32 PM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6003925"/>
            <a:ext cx="2336800" cy="723900"/>
          </a:xfrm>
          <a:prstGeom prst="rect">
            <a:avLst/>
          </a:prstGeom>
        </p:spPr>
      </p:pic>
      <p:pic>
        <p:nvPicPr>
          <p:cNvPr id="16" name="Picture 15" descr="Screen Shot 2018-04-03 at 5.10.08 PM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75" y="4019550"/>
            <a:ext cx="2349500" cy="787400"/>
          </a:xfrm>
          <a:prstGeom prst="rect">
            <a:avLst/>
          </a:prstGeom>
        </p:spPr>
      </p:pic>
      <p:pic>
        <p:nvPicPr>
          <p:cNvPr id="17" name="Picture 16" descr="Screen Shot 2018-04-03 at 5.06.56 PM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5" y="3311525"/>
            <a:ext cx="1511300" cy="698500"/>
          </a:xfrm>
          <a:prstGeom prst="rect">
            <a:avLst/>
          </a:prstGeom>
        </p:spPr>
      </p:pic>
      <p:pic>
        <p:nvPicPr>
          <p:cNvPr id="18" name="Picture 17" descr="Screen Shot 2018-04-03 at 5.10.29 PM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3321050"/>
            <a:ext cx="2133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9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0" name="image15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1" y="-12575"/>
            <a:ext cx="915987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31" name="Shape 3131"/>
          <p:cNvSpPr/>
          <p:nvPr/>
        </p:nvSpPr>
        <p:spPr>
          <a:xfrm>
            <a:off x="2049018" y="1264820"/>
            <a:ext cx="8109839" cy="2431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56593">
              <a:lnSpc>
                <a:spcPct val="70000"/>
              </a:lnSpc>
            </a:pPr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rgbClr val="FFFF00">
                    <a:alpha val="54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the </a:t>
            </a:r>
          </a:p>
          <a:p>
            <a:pPr algn="ctr" defTabSz="456593">
              <a:lnSpc>
                <a:spcPct val="70000"/>
              </a:lnSpc>
            </a:pPr>
            <a:r>
              <a:rPr sz="5400" b="1" dirty="0">
                <a:ln>
                  <a:solidFill>
                    <a:srgbClr val="FFFF00"/>
                  </a:solidFill>
                </a:ln>
                <a:solidFill>
                  <a:srgbClr val="FFFF00">
                    <a:alpha val="54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UnFranchise</a:t>
            </a:r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rgbClr val="FFFF00">
                    <a:alpha val="54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5400" b="1" dirty="0">
                <a:ln>
                  <a:solidFill>
                    <a:srgbClr val="FFFF00"/>
                  </a:solidFill>
                </a:ln>
                <a:solidFill>
                  <a:srgbClr val="FFFF00">
                    <a:alpha val="54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FFFF00">
                  <a:alpha val="54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56593">
              <a:lnSpc>
                <a:spcPct val="70000"/>
              </a:lnSpc>
            </a:pPr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rgbClr val="FFFF00">
                    <a:alpha val="54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in YOU!</a:t>
            </a:r>
          </a:p>
          <a:p>
            <a:pPr algn="ctr" defTabSz="456593">
              <a:lnSpc>
                <a:spcPct val="70000"/>
              </a:lnSpc>
            </a:pPr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rgbClr val="FFFF00">
                    <a:alpha val="54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BY EXAMPLE!!</a:t>
            </a:r>
            <a:endParaRPr sz="5400" b="1" dirty="0">
              <a:ln>
                <a:solidFill>
                  <a:srgbClr val="FFFF00"/>
                </a:solidFill>
              </a:ln>
              <a:solidFill>
                <a:srgbClr val="FFFF00">
                  <a:alpha val="54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7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42633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WHAT IS SHOPPING ANNUITY? </a:t>
            </a:r>
          </a:p>
          <a:p>
            <a:pPr algn="ctr"/>
            <a:r>
              <a:rPr lang="en-US" sz="3200" b="1" dirty="0"/>
              <a:t>WHY IS IT IMPORTANT?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b="1" dirty="0"/>
              <a:t>THE SHOPPING ANNUITY IS A </a:t>
            </a:r>
            <a:r>
              <a:rPr lang="en-US" sz="3200" b="1" dirty="0">
                <a:solidFill>
                  <a:srgbClr val="1EB9C7"/>
                </a:solidFill>
              </a:rPr>
              <a:t>REVOLUTIONARY CONCEPT</a:t>
            </a:r>
            <a:r>
              <a:rPr lang="en-US" sz="3200" b="1" dirty="0"/>
              <a:t> THAT HELPS SMART SHOPPERS CONVERT THEIR SPENDING INTO EARNING THROUGH SHOP•COM.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216" y="28665"/>
            <a:ext cx="1604784" cy="16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3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6786" y="678018"/>
            <a:ext cx="95397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HOW DO I ACHIEVE</a:t>
            </a:r>
            <a:r>
              <a:rPr lang="en-US" sz="2800" b="1" dirty="0">
                <a:solidFill>
                  <a:srgbClr val="1EB9C7"/>
                </a:solidFill>
              </a:rPr>
              <a:t> MY 1500 BVs </a:t>
            </a:r>
            <a:r>
              <a:rPr lang="en-US" sz="2800" b="1" dirty="0">
                <a:solidFill>
                  <a:srgbClr val="000000"/>
                </a:solidFill>
              </a:rPr>
              <a:t>PER QUARTER PER PERSON?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HOW DO I BUILD MY OWN </a:t>
            </a:r>
            <a:r>
              <a:rPr lang="en-US" sz="2800" b="1" dirty="0">
                <a:solidFill>
                  <a:srgbClr val="1EB9C7"/>
                </a:solidFill>
              </a:rPr>
              <a:t>SHOPPING ANNUITY</a:t>
            </a:r>
            <a:r>
              <a:rPr lang="en-US" sz="2800" b="1" dirty="0"/>
              <a:t>? </a:t>
            </a:r>
          </a:p>
          <a:p>
            <a:endParaRPr lang="en-US" sz="2800" b="1" dirty="0"/>
          </a:p>
          <a:p>
            <a:r>
              <a:rPr lang="en-US" sz="2800" b="1" dirty="0"/>
              <a:t>HOW DO I MAKE THE SWITCH?</a:t>
            </a:r>
          </a:p>
          <a:p>
            <a:endParaRPr lang="en-US" sz="2800" dirty="0"/>
          </a:p>
          <a:p>
            <a:r>
              <a:rPr lang="en-US" sz="2800" b="1" u="sng" dirty="0"/>
              <a:t>STEP 1</a:t>
            </a:r>
            <a:r>
              <a:rPr lang="en-US" sz="2800" u="sng" dirty="0"/>
              <a:t> </a:t>
            </a:r>
          </a:p>
          <a:p>
            <a:endParaRPr lang="en-US" sz="2800" dirty="0"/>
          </a:p>
          <a:p>
            <a:pPr marL="457200" indent="-457200">
              <a:buFont typeface="Wingdings" charset="2"/>
              <a:buChar char="q"/>
            </a:pPr>
            <a:r>
              <a:rPr lang="en-US" sz="2800" b="1" dirty="0">
                <a:solidFill>
                  <a:srgbClr val="1EB9C7"/>
                </a:solidFill>
              </a:rPr>
              <a:t>HOME SHOPPING LIST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800" b="1" dirty="0">
                <a:solidFill>
                  <a:srgbClr val="1EB9C7"/>
                </a:solidFill>
              </a:rPr>
              <a:t>SHOPPING ANNUITY ASSESSMENT </a:t>
            </a:r>
          </a:p>
        </p:txBody>
      </p:sp>
    </p:spTree>
    <p:extLst>
      <p:ext uri="{BB962C8B-B14F-4D97-AF65-F5344CB8AC3E}">
        <p14:creationId xmlns:p14="http://schemas.microsoft.com/office/powerpoint/2010/main" val="34429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4-03 at 2.17.54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11"/>
          <a:stretch/>
        </p:blipFill>
        <p:spPr>
          <a:xfrm>
            <a:off x="1728621" y="0"/>
            <a:ext cx="8388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1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4-03 at 2.26.2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52" y="276149"/>
            <a:ext cx="5758597" cy="4234232"/>
          </a:xfrm>
          <a:prstGeom prst="rect">
            <a:avLst/>
          </a:prstGeom>
        </p:spPr>
      </p:pic>
      <p:pic>
        <p:nvPicPr>
          <p:cNvPr id="3" name="Picture 2" descr="Screen Shot 2018-04-03 at 2.27.0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26" y="2371649"/>
            <a:ext cx="5758597" cy="4234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8577" y="432657"/>
            <a:ext cx="4444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Shopping Annuity Assessment</a:t>
            </a:r>
          </a:p>
        </p:txBody>
      </p:sp>
    </p:spTree>
    <p:extLst>
      <p:ext uri="{BB962C8B-B14F-4D97-AF65-F5344CB8AC3E}">
        <p14:creationId xmlns:p14="http://schemas.microsoft.com/office/powerpoint/2010/main" val="419308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730" y="979895"/>
            <a:ext cx="98946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STEP 2</a:t>
            </a:r>
          </a:p>
          <a:p>
            <a:endParaRPr lang="en-US" sz="3600" b="1" dirty="0"/>
          </a:p>
          <a:p>
            <a:r>
              <a:rPr lang="en-US" sz="3600" b="1" dirty="0"/>
              <a:t>IDENTIFY ADDITIONAL PRODUCTS AND MAKE THE SWITCH.</a:t>
            </a:r>
          </a:p>
          <a:p>
            <a:endParaRPr lang="en-US" sz="3600" b="1" dirty="0"/>
          </a:p>
          <a:p>
            <a:pPr marL="457200" indent="-457200">
              <a:buFont typeface="Wingdings" charset="2"/>
              <a:buChar char="q"/>
            </a:pPr>
            <a:r>
              <a:rPr lang="en-US" sz="3600" b="1" dirty="0">
                <a:solidFill>
                  <a:srgbClr val="1EB9C7"/>
                </a:solidFill>
              </a:rPr>
              <a:t>PARTNER STORES</a:t>
            </a:r>
            <a:r>
              <a:rPr lang="en-US" sz="3600" b="1" dirty="0"/>
              <a:t> 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3600" b="1" dirty="0"/>
              <a:t>ON LINE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3600" b="1" dirty="0"/>
              <a:t>OFF LINE</a:t>
            </a:r>
          </a:p>
        </p:txBody>
      </p:sp>
    </p:spTree>
    <p:extLst>
      <p:ext uri="{BB962C8B-B14F-4D97-AF65-F5344CB8AC3E}">
        <p14:creationId xmlns:p14="http://schemas.microsoft.com/office/powerpoint/2010/main" val="39989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5172" y="1053579"/>
            <a:ext cx="89856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STEP 3</a:t>
            </a:r>
          </a:p>
          <a:p>
            <a:endParaRPr lang="en-US" sz="3600" b="1" dirty="0"/>
          </a:p>
          <a:p>
            <a:r>
              <a:rPr lang="en-US" sz="3600" b="1" dirty="0"/>
              <a:t>HOW DO I AUTOMATED MY EARNING?</a:t>
            </a:r>
          </a:p>
          <a:p>
            <a:endParaRPr lang="en-US" sz="3600" dirty="0"/>
          </a:p>
          <a:p>
            <a:endParaRPr lang="en-US" sz="3600" dirty="0"/>
          </a:p>
          <a:p>
            <a:pPr marL="457200" indent="-457200">
              <a:buFont typeface="Wingdings" charset="2"/>
              <a:buChar char="q"/>
            </a:pPr>
            <a:r>
              <a:rPr lang="en-US" sz="3600" b="1" dirty="0">
                <a:solidFill>
                  <a:srgbClr val="1EB9C7"/>
                </a:solidFill>
              </a:rPr>
              <a:t>AUTOSHIP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3600" b="1" dirty="0"/>
              <a:t>WEEKLY, BI-WEEKLY, MONTHLY &amp; QUARTERLY</a:t>
            </a:r>
          </a:p>
        </p:txBody>
      </p:sp>
    </p:spTree>
    <p:extLst>
      <p:ext uri="{BB962C8B-B14F-4D97-AF65-F5344CB8AC3E}">
        <p14:creationId xmlns:p14="http://schemas.microsoft.com/office/powerpoint/2010/main" val="181024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53816"/>
            <a:ext cx="1219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0" b="1" dirty="0"/>
              <a:t>MY TESTIMONY</a:t>
            </a:r>
          </a:p>
        </p:txBody>
      </p:sp>
    </p:spTree>
    <p:extLst>
      <p:ext uri="{BB962C8B-B14F-4D97-AF65-F5344CB8AC3E}">
        <p14:creationId xmlns:p14="http://schemas.microsoft.com/office/powerpoint/2010/main" val="235228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4-03 at 2.58.1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45" y="106385"/>
            <a:ext cx="6852147" cy="668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35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440</TotalTime>
  <Words>237</Words>
  <Application>Microsoft Office PowerPoint</Application>
  <PresentationFormat>Widescreen</PresentationFormat>
  <Paragraphs>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Avenir Black Oblique</vt:lpstr>
      <vt:lpstr>Calibri</vt:lpstr>
      <vt:lpstr>News Gothic MT</vt:lpstr>
      <vt:lpstr>Wingdings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Jermaine Khoo</cp:lastModifiedBy>
  <cp:revision>27</cp:revision>
  <dcterms:created xsi:type="dcterms:W3CDTF">2018-04-03T06:19:57Z</dcterms:created>
  <dcterms:modified xsi:type="dcterms:W3CDTF">2018-05-17T10:08:26Z</dcterms:modified>
</cp:coreProperties>
</file>